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01" r:id="rId2"/>
    <p:sldId id="303" r:id="rId3"/>
    <p:sldId id="304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F5F5F5"/>
    <a:srgbClr val="EAEAEA"/>
    <a:srgbClr val="FFFFFF"/>
    <a:srgbClr val="FF9900"/>
    <a:srgbClr val="66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20" autoAdjust="0"/>
    <p:restoredTop sz="98088" autoAdjust="0"/>
  </p:normalViewPr>
  <p:slideViewPr>
    <p:cSldViewPr>
      <p:cViewPr varScale="1">
        <p:scale>
          <a:sx n="110" d="100"/>
          <a:sy n="110" d="100"/>
        </p:scale>
        <p:origin x="1008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A743B22-F69A-4A66-BBB1-E9562E6AF6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22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E0DA74-F755-47F3-93AA-C08994EFE0C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94672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345F1-CA12-48CD-A960-35601A44BC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728D2-7795-41F9-9323-82543CB85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52400"/>
            <a:ext cx="220980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477000" cy="5973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E19B1-DED1-47A8-AE51-1B914BF235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E5642-4749-44F7-9AAA-8B0B22D6F2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11FE4-C759-4809-A5A7-7D244FE58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0C8A8-8744-4A16-96C5-D2AD20C4B9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899F6-3087-4B36-A281-C542B826E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99015-0922-440A-9CBD-130EFAEFD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210C0-6F9F-4B90-8887-6293DBFF3E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B191C-B6B1-4029-B602-F1D544F0A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F98AB-12E0-4CE6-AB77-0BD180BE9A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90F64-3F77-4218-9AFC-8652FF914E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2311400" y="6689725"/>
            <a:ext cx="4546600" cy="2286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900"/>
              <a:t>Copyright 2008 Fire Mountain Marketing Inc, All Rights Reserved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883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268F22C-2E45-4776-BF5C-0C8AC0B2E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0" descr="Visiolo4We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48650" y="0"/>
            <a:ext cx="895350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NAMS </a:t>
            </a:r>
            <a:r>
              <a:rPr lang="en-US" dirty="0" smtClean="0"/>
              <a:t>Insider Funnel Templates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23947" y="2186399"/>
            <a:ext cx="11408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OTO1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67142"/>
            <a:ext cx="7510463" cy="523220"/>
          </a:xfrm>
          <a:noFill/>
        </p:spPr>
        <p:txBody>
          <a:bodyPr>
            <a:spAutoFit/>
          </a:bodyPr>
          <a:lstStyle/>
          <a:p>
            <a:pPr eaLnBrk="1" hangingPunct="1"/>
            <a:r>
              <a:rPr lang="en-US" sz="2800" dirty="0" smtClean="0"/>
              <a:t>Funnels: </a:t>
            </a:r>
            <a:r>
              <a:rPr lang="en-US" sz="2800" dirty="0" smtClean="0"/>
              <a:t>Lead Gen</a:t>
            </a:r>
            <a:endParaRPr lang="en-US" sz="2800" dirty="0" smtClean="0"/>
          </a:p>
        </p:txBody>
      </p:sp>
      <p:sp>
        <p:nvSpPr>
          <p:cNvPr id="24579" name="Rectangle 8"/>
          <p:cNvSpPr>
            <a:spLocks noChangeArrowheads="1"/>
          </p:cNvSpPr>
          <p:nvPr/>
        </p:nvSpPr>
        <p:spPr bwMode="auto">
          <a:xfrm>
            <a:off x="3815209" y="2234926"/>
            <a:ext cx="909637" cy="554037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0000FF"/>
            </a:solidFill>
            <a:miter lim="800000"/>
            <a:headEnd/>
            <a:tailEnd/>
          </a:ln>
        </p:spPr>
        <p:txBody>
          <a:bodyPr lIns="0" tIns="0" rIns="0" bIns="0">
            <a:noAutofit/>
          </a:bodyPr>
          <a:lstStyle/>
          <a:p>
            <a:pPr algn="ctr"/>
            <a:r>
              <a:rPr lang="en-US" sz="1100" dirty="0" smtClean="0">
                <a:cs typeface="Arial" charset="0"/>
              </a:rPr>
              <a:t>Product 1</a:t>
            </a:r>
            <a:endParaRPr lang="en-US" sz="1100" dirty="0">
              <a:cs typeface="Arial" charset="0"/>
            </a:endParaRPr>
          </a:p>
        </p:txBody>
      </p:sp>
      <p:sp>
        <p:nvSpPr>
          <p:cNvPr id="24587" name="Rectangle 8"/>
          <p:cNvSpPr>
            <a:spLocks noChangeArrowheads="1"/>
          </p:cNvSpPr>
          <p:nvPr/>
        </p:nvSpPr>
        <p:spPr bwMode="auto">
          <a:xfrm>
            <a:off x="5711528" y="2226988"/>
            <a:ext cx="909637" cy="561975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0000FF"/>
            </a:solidFill>
            <a:miter lim="800000"/>
            <a:headEnd/>
            <a:tailEnd/>
          </a:ln>
        </p:spPr>
        <p:txBody>
          <a:bodyPr lIns="0" tIns="0" rIns="0" bIns="0">
            <a:noAutofit/>
          </a:bodyPr>
          <a:lstStyle/>
          <a:p>
            <a:pPr algn="ctr"/>
            <a:r>
              <a:rPr lang="en-US" sz="1200" dirty="0">
                <a:cs typeface="Arial" charset="0"/>
              </a:rPr>
              <a:t>Product </a:t>
            </a:r>
            <a:r>
              <a:rPr lang="en-US" sz="1200" dirty="0" smtClean="0">
                <a:cs typeface="Arial" charset="0"/>
              </a:rPr>
              <a:t>3</a:t>
            </a:r>
            <a:endParaRPr lang="en-US" sz="1200" dirty="0">
              <a:cs typeface="Arial" charset="0"/>
            </a:endParaRPr>
          </a:p>
        </p:txBody>
      </p:sp>
      <p:cxnSp>
        <p:nvCxnSpPr>
          <p:cNvPr id="24589" name="AutoShape 10"/>
          <p:cNvCxnSpPr>
            <a:cxnSpLocks noChangeShapeType="1"/>
            <a:stCxn id="24587" idx="3"/>
            <a:endCxn id="24592" idx="1"/>
          </p:cNvCxnSpPr>
          <p:nvPr/>
        </p:nvCxnSpPr>
        <p:spPr bwMode="auto">
          <a:xfrm flipV="1">
            <a:off x="6621165" y="2504739"/>
            <a:ext cx="910740" cy="3237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</p:cxnSp>
      <p:sp>
        <p:nvSpPr>
          <p:cNvPr id="24592" name="Text Box 18"/>
          <p:cNvSpPr txBox="1">
            <a:spLocks noChangeArrowheads="1"/>
          </p:cNvSpPr>
          <p:nvPr/>
        </p:nvSpPr>
        <p:spPr bwMode="auto">
          <a:xfrm>
            <a:off x="7531905" y="2201159"/>
            <a:ext cx="911225" cy="607160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0000FF"/>
            </a:solidFill>
            <a:miter lim="800000"/>
            <a:headEnd/>
            <a:tailEnd/>
          </a:ln>
        </p:spPr>
        <p:txBody>
          <a:bodyPr lIns="0" tIns="0" rIns="0" bIns="0">
            <a:noAutofit/>
          </a:bodyPr>
          <a:lstStyle/>
          <a:p>
            <a:pPr algn="ctr"/>
            <a:r>
              <a:rPr lang="en-US" sz="1200" dirty="0">
                <a:cs typeface="Arial" charset="0"/>
              </a:rPr>
              <a:t>Product </a:t>
            </a:r>
            <a:r>
              <a:rPr lang="en-US" sz="1200" dirty="0" smtClean="0">
                <a:cs typeface="Arial" charset="0"/>
              </a:rPr>
              <a:t>5</a:t>
            </a:r>
            <a:endParaRPr lang="en-US" sz="1200" dirty="0">
              <a:cs typeface="Arial" charset="0"/>
            </a:endParaRPr>
          </a:p>
        </p:txBody>
      </p:sp>
      <p:sp>
        <p:nvSpPr>
          <p:cNvPr id="24604" name="Rectangle 13"/>
          <p:cNvSpPr>
            <a:spLocks noChangeArrowheads="1"/>
          </p:cNvSpPr>
          <p:nvPr/>
        </p:nvSpPr>
        <p:spPr bwMode="auto">
          <a:xfrm>
            <a:off x="1294415" y="5568082"/>
            <a:ext cx="1152525" cy="185738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6600CC"/>
            </a:solidFill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/>
            <a:r>
              <a:rPr lang="en-US" sz="1200" dirty="0" smtClean="0">
                <a:cs typeface="Arial" charset="0"/>
              </a:rPr>
              <a:t>Email – Your List</a:t>
            </a:r>
            <a:endParaRPr lang="en-US" sz="1200" dirty="0">
              <a:cs typeface="Arial" charset="0"/>
            </a:endParaRPr>
          </a:p>
        </p:txBody>
      </p:sp>
      <p:cxnSp>
        <p:nvCxnSpPr>
          <p:cNvPr id="24605" name="AutoShape 14"/>
          <p:cNvCxnSpPr>
            <a:cxnSpLocks noChangeShapeType="1"/>
            <a:stCxn id="24604" idx="3"/>
            <a:endCxn id="24579" idx="1"/>
          </p:cNvCxnSpPr>
          <p:nvPr/>
        </p:nvCxnSpPr>
        <p:spPr bwMode="auto">
          <a:xfrm flipV="1">
            <a:off x="2446940" y="2511945"/>
            <a:ext cx="1368269" cy="3149006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</p:cxnSp>
      <p:sp>
        <p:nvSpPr>
          <p:cNvPr id="24613" name="AutoShape 20"/>
          <p:cNvSpPr>
            <a:spLocks noChangeArrowheads="1"/>
          </p:cNvSpPr>
          <p:nvPr/>
        </p:nvSpPr>
        <p:spPr bwMode="auto">
          <a:xfrm>
            <a:off x="5712810" y="841200"/>
            <a:ext cx="898525" cy="587216"/>
          </a:xfrm>
          <a:prstGeom prst="can">
            <a:avLst>
              <a:gd name="adj" fmla="val 25000"/>
            </a:avLst>
          </a:prstGeom>
          <a:solidFill>
            <a:schemeClr val="bg1"/>
          </a:solidFill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200" dirty="0">
                <a:cs typeface="Arial" charset="0"/>
              </a:rPr>
              <a:t>Buyer Product Tag</a:t>
            </a:r>
            <a:endParaRPr lang="en-US" sz="1200" dirty="0">
              <a:cs typeface="Arial" charset="0"/>
            </a:endParaRPr>
          </a:p>
        </p:txBody>
      </p:sp>
      <p:cxnSp>
        <p:nvCxnSpPr>
          <p:cNvPr id="24614" name="AutoShape 21"/>
          <p:cNvCxnSpPr>
            <a:cxnSpLocks noChangeShapeType="1"/>
            <a:stCxn id="24587" idx="0"/>
            <a:endCxn id="24613" idx="3"/>
          </p:cNvCxnSpPr>
          <p:nvPr/>
        </p:nvCxnSpPr>
        <p:spPr bwMode="auto">
          <a:xfrm flipH="1" flipV="1">
            <a:off x="6162073" y="1428416"/>
            <a:ext cx="4274" cy="798572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24615" name="Rectangle 3"/>
          <p:cNvSpPr>
            <a:spLocks noChangeArrowheads="1"/>
          </p:cNvSpPr>
          <p:nvPr/>
        </p:nvSpPr>
        <p:spPr bwMode="auto">
          <a:xfrm>
            <a:off x="5702100" y="469095"/>
            <a:ext cx="909638" cy="184666"/>
          </a:xfrm>
          <a:prstGeom prst="rect">
            <a:avLst/>
          </a:prstGeom>
          <a:solidFill>
            <a:schemeClr val="bg1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200" dirty="0">
                <a:cs typeface="Arial" charset="0"/>
              </a:rPr>
              <a:t>AR </a:t>
            </a:r>
            <a:r>
              <a:rPr lang="en-US" sz="1200" dirty="0" smtClean="0">
                <a:cs typeface="Arial" charset="0"/>
              </a:rPr>
              <a:t>Series</a:t>
            </a:r>
            <a:endParaRPr lang="en-US" sz="900" dirty="0">
              <a:cs typeface="Arial" charset="0"/>
            </a:endParaRPr>
          </a:p>
        </p:txBody>
      </p:sp>
      <p:cxnSp>
        <p:nvCxnSpPr>
          <p:cNvPr id="24628" name="AutoShape 21"/>
          <p:cNvCxnSpPr>
            <a:cxnSpLocks noChangeShapeType="1"/>
            <a:stCxn id="24613" idx="1"/>
            <a:endCxn id="24615" idx="2"/>
          </p:cNvCxnSpPr>
          <p:nvPr/>
        </p:nvCxnSpPr>
        <p:spPr bwMode="auto">
          <a:xfrm flipH="1" flipV="1">
            <a:off x="6156919" y="653761"/>
            <a:ext cx="5154" cy="187439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118" name="AutoShape 20"/>
          <p:cNvSpPr>
            <a:spLocks noChangeArrowheads="1"/>
          </p:cNvSpPr>
          <p:nvPr/>
        </p:nvSpPr>
        <p:spPr bwMode="auto">
          <a:xfrm>
            <a:off x="7544120" y="841200"/>
            <a:ext cx="898525" cy="587216"/>
          </a:xfrm>
          <a:prstGeom prst="can">
            <a:avLst>
              <a:gd name="adj" fmla="val 25000"/>
            </a:avLst>
          </a:prstGeom>
          <a:solidFill>
            <a:schemeClr val="bg1"/>
          </a:solidFill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200" dirty="0" smtClean="0">
                <a:cs typeface="Arial" charset="0"/>
              </a:rPr>
              <a:t>Buyer Product Tag</a:t>
            </a:r>
            <a:endParaRPr lang="en-US" sz="1200" dirty="0">
              <a:cs typeface="Arial" charset="0"/>
            </a:endParaRPr>
          </a:p>
        </p:txBody>
      </p:sp>
      <p:cxnSp>
        <p:nvCxnSpPr>
          <p:cNvPr id="119" name="AutoShape 21"/>
          <p:cNvCxnSpPr>
            <a:cxnSpLocks noChangeShapeType="1"/>
            <a:stCxn id="24592" idx="0"/>
            <a:endCxn id="118" idx="3"/>
          </p:cNvCxnSpPr>
          <p:nvPr/>
        </p:nvCxnSpPr>
        <p:spPr bwMode="auto">
          <a:xfrm flipV="1">
            <a:off x="7987518" y="1428416"/>
            <a:ext cx="5865" cy="772743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131" name="Rectangle 3"/>
          <p:cNvSpPr>
            <a:spLocks noChangeArrowheads="1"/>
          </p:cNvSpPr>
          <p:nvPr/>
        </p:nvSpPr>
        <p:spPr bwMode="auto">
          <a:xfrm>
            <a:off x="7531905" y="469095"/>
            <a:ext cx="909638" cy="184666"/>
          </a:xfrm>
          <a:prstGeom prst="rect">
            <a:avLst/>
          </a:prstGeom>
          <a:solidFill>
            <a:schemeClr val="bg1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200" dirty="0">
                <a:cs typeface="Arial" charset="0"/>
              </a:rPr>
              <a:t>AR </a:t>
            </a:r>
            <a:r>
              <a:rPr lang="en-US" sz="1200" dirty="0" smtClean="0">
                <a:cs typeface="Arial" charset="0"/>
              </a:rPr>
              <a:t>Series</a:t>
            </a:r>
            <a:endParaRPr lang="en-US" sz="900" dirty="0">
              <a:cs typeface="Arial" charset="0"/>
            </a:endParaRPr>
          </a:p>
        </p:txBody>
      </p:sp>
      <p:cxnSp>
        <p:nvCxnSpPr>
          <p:cNvPr id="132" name="AutoShape 21"/>
          <p:cNvCxnSpPr>
            <a:cxnSpLocks noChangeShapeType="1"/>
            <a:stCxn id="118" idx="1"/>
            <a:endCxn id="131" idx="2"/>
          </p:cNvCxnSpPr>
          <p:nvPr/>
        </p:nvCxnSpPr>
        <p:spPr bwMode="auto">
          <a:xfrm flipH="1" flipV="1">
            <a:off x="7986724" y="653761"/>
            <a:ext cx="6659" cy="187439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148" name="AutoShape 5"/>
          <p:cNvCxnSpPr>
            <a:cxnSpLocks noChangeShapeType="1"/>
            <a:stCxn id="24579" idx="3"/>
            <a:endCxn id="24587" idx="1"/>
          </p:cNvCxnSpPr>
          <p:nvPr/>
        </p:nvCxnSpPr>
        <p:spPr bwMode="auto">
          <a:xfrm flipV="1">
            <a:off x="4724846" y="2507976"/>
            <a:ext cx="986682" cy="3969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</p:cxnSp>
      <p:sp>
        <p:nvSpPr>
          <p:cNvPr id="171" name="Rectangle 13"/>
          <p:cNvSpPr>
            <a:spLocks noChangeArrowheads="1"/>
          </p:cNvSpPr>
          <p:nvPr/>
        </p:nvSpPr>
        <p:spPr bwMode="auto">
          <a:xfrm>
            <a:off x="245985" y="1607520"/>
            <a:ext cx="1152525" cy="185738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6600CC"/>
            </a:solidFill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/>
            <a:r>
              <a:rPr lang="en-US" sz="1200" dirty="0" smtClean="0">
                <a:cs typeface="Arial" charset="0"/>
              </a:rPr>
              <a:t>Traffic 1</a:t>
            </a:r>
            <a:endParaRPr lang="en-US" sz="1200" dirty="0">
              <a:cs typeface="Arial" charset="0"/>
            </a:endParaRPr>
          </a:p>
        </p:txBody>
      </p:sp>
      <p:sp>
        <p:nvSpPr>
          <p:cNvPr id="172" name="Rectangle 13"/>
          <p:cNvSpPr>
            <a:spLocks noChangeArrowheads="1"/>
          </p:cNvSpPr>
          <p:nvPr/>
        </p:nvSpPr>
        <p:spPr bwMode="auto">
          <a:xfrm>
            <a:off x="245985" y="1986995"/>
            <a:ext cx="1152525" cy="185738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6600CC"/>
            </a:solidFill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/>
            <a:r>
              <a:rPr lang="en-US" sz="1200" dirty="0">
                <a:cs typeface="Arial" charset="0"/>
              </a:rPr>
              <a:t>Traffic </a:t>
            </a:r>
            <a:r>
              <a:rPr lang="en-US" sz="1200" dirty="0" smtClean="0">
                <a:cs typeface="Arial" charset="0"/>
              </a:rPr>
              <a:t>2</a:t>
            </a:r>
            <a:endParaRPr lang="en-US" sz="1200" dirty="0">
              <a:cs typeface="Arial" charset="0"/>
            </a:endParaRPr>
          </a:p>
          <a:p>
            <a:pPr algn="ctr"/>
            <a:endParaRPr lang="en-US" sz="1200" dirty="0">
              <a:cs typeface="Arial" charset="0"/>
            </a:endParaRPr>
          </a:p>
        </p:txBody>
      </p:sp>
      <p:sp>
        <p:nvSpPr>
          <p:cNvPr id="173" name="Rectangle 13"/>
          <p:cNvSpPr>
            <a:spLocks noChangeArrowheads="1"/>
          </p:cNvSpPr>
          <p:nvPr/>
        </p:nvSpPr>
        <p:spPr bwMode="auto">
          <a:xfrm>
            <a:off x="245985" y="2366470"/>
            <a:ext cx="1152525" cy="185738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6600CC"/>
            </a:solidFill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/>
            <a:r>
              <a:rPr lang="en-US" sz="1000" dirty="0">
                <a:cs typeface="Arial" charset="0"/>
              </a:rPr>
              <a:t>Traffic </a:t>
            </a:r>
            <a:r>
              <a:rPr lang="en-US" sz="1000" dirty="0" smtClean="0">
                <a:cs typeface="Arial" charset="0"/>
              </a:rPr>
              <a:t>3</a:t>
            </a:r>
            <a:endParaRPr lang="en-US" sz="1000" dirty="0">
              <a:cs typeface="Arial" charset="0"/>
            </a:endParaRPr>
          </a:p>
        </p:txBody>
      </p:sp>
      <p:cxnSp>
        <p:nvCxnSpPr>
          <p:cNvPr id="176" name="AutoShape 14"/>
          <p:cNvCxnSpPr>
            <a:cxnSpLocks noChangeShapeType="1"/>
            <a:stCxn id="169" idx="3"/>
            <a:endCxn id="24579" idx="1"/>
          </p:cNvCxnSpPr>
          <p:nvPr/>
        </p:nvCxnSpPr>
        <p:spPr bwMode="auto">
          <a:xfrm flipV="1">
            <a:off x="2455385" y="2511945"/>
            <a:ext cx="1359824" cy="2803472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</p:cxnSp>
      <p:cxnSp>
        <p:nvCxnSpPr>
          <p:cNvPr id="179" name="AutoShape 14"/>
          <p:cNvCxnSpPr>
            <a:cxnSpLocks noChangeShapeType="1"/>
            <a:stCxn id="172" idx="3"/>
            <a:endCxn id="79" idx="1"/>
          </p:cNvCxnSpPr>
          <p:nvPr/>
        </p:nvCxnSpPr>
        <p:spPr bwMode="auto">
          <a:xfrm>
            <a:off x="1398510" y="2079864"/>
            <a:ext cx="630457" cy="432081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</p:cxnSp>
      <p:cxnSp>
        <p:nvCxnSpPr>
          <p:cNvPr id="180" name="AutoShape 14"/>
          <p:cNvCxnSpPr>
            <a:cxnSpLocks noChangeShapeType="1"/>
            <a:stCxn id="171" idx="3"/>
            <a:endCxn id="79" idx="1"/>
          </p:cNvCxnSpPr>
          <p:nvPr/>
        </p:nvCxnSpPr>
        <p:spPr bwMode="auto">
          <a:xfrm>
            <a:off x="1398510" y="1700389"/>
            <a:ext cx="630457" cy="811556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</p:cxnSp>
      <p:cxnSp>
        <p:nvCxnSpPr>
          <p:cNvPr id="181" name="AutoShape 14"/>
          <p:cNvCxnSpPr>
            <a:cxnSpLocks noChangeShapeType="1"/>
            <a:stCxn id="191" idx="3"/>
            <a:endCxn id="79" idx="1"/>
          </p:cNvCxnSpPr>
          <p:nvPr/>
        </p:nvCxnSpPr>
        <p:spPr bwMode="auto">
          <a:xfrm flipV="1">
            <a:off x="1398510" y="2511945"/>
            <a:ext cx="630457" cy="326869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</p:cxnSp>
      <p:sp>
        <p:nvSpPr>
          <p:cNvPr id="191" name="Rectangle 13"/>
          <p:cNvSpPr>
            <a:spLocks noChangeArrowheads="1"/>
          </p:cNvSpPr>
          <p:nvPr/>
        </p:nvSpPr>
        <p:spPr bwMode="auto">
          <a:xfrm>
            <a:off x="245985" y="2745945"/>
            <a:ext cx="1152525" cy="185738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6600CC"/>
            </a:solidFill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/>
            <a:r>
              <a:rPr lang="en-US" sz="1000" dirty="0">
                <a:cs typeface="Arial" charset="0"/>
              </a:rPr>
              <a:t>Traffic </a:t>
            </a:r>
            <a:r>
              <a:rPr lang="en-US" sz="1000" dirty="0" smtClean="0">
                <a:cs typeface="Arial" charset="0"/>
              </a:rPr>
              <a:t>4</a:t>
            </a:r>
            <a:endParaRPr lang="en-US" sz="1000" dirty="0">
              <a:cs typeface="Arial" charset="0"/>
            </a:endParaRPr>
          </a:p>
        </p:txBody>
      </p:sp>
      <p:cxnSp>
        <p:nvCxnSpPr>
          <p:cNvPr id="192" name="AutoShape 14"/>
          <p:cNvCxnSpPr>
            <a:cxnSpLocks noChangeShapeType="1"/>
            <a:stCxn id="173" idx="3"/>
            <a:endCxn id="79" idx="1"/>
          </p:cNvCxnSpPr>
          <p:nvPr/>
        </p:nvCxnSpPr>
        <p:spPr bwMode="auto">
          <a:xfrm>
            <a:off x="1398510" y="2459339"/>
            <a:ext cx="630457" cy="52606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</p:cxnSp>
      <p:sp>
        <p:nvSpPr>
          <p:cNvPr id="71" name="Rectangle 13"/>
          <p:cNvSpPr>
            <a:spLocks noChangeArrowheads="1"/>
          </p:cNvSpPr>
          <p:nvPr/>
        </p:nvSpPr>
        <p:spPr bwMode="auto">
          <a:xfrm>
            <a:off x="238535" y="3138581"/>
            <a:ext cx="1152525" cy="185738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6600CC"/>
            </a:solidFill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/>
            <a:r>
              <a:rPr lang="en-US" sz="1000" dirty="0">
                <a:cs typeface="Arial" charset="0"/>
              </a:rPr>
              <a:t>Traffic </a:t>
            </a:r>
            <a:r>
              <a:rPr lang="en-US" sz="1000" dirty="0" smtClean="0">
                <a:cs typeface="Arial" charset="0"/>
              </a:rPr>
              <a:t>5</a:t>
            </a:r>
            <a:endParaRPr lang="en-US" sz="1000" dirty="0">
              <a:cs typeface="Arial" charset="0"/>
            </a:endParaRPr>
          </a:p>
        </p:txBody>
      </p:sp>
      <p:cxnSp>
        <p:nvCxnSpPr>
          <p:cNvPr id="97" name="AutoShape 14"/>
          <p:cNvCxnSpPr>
            <a:cxnSpLocks noChangeShapeType="1"/>
            <a:stCxn id="71" idx="3"/>
            <a:endCxn id="79" idx="1"/>
          </p:cNvCxnSpPr>
          <p:nvPr/>
        </p:nvCxnSpPr>
        <p:spPr bwMode="auto">
          <a:xfrm flipV="1">
            <a:off x="1391060" y="2511945"/>
            <a:ext cx="637907" cy="719505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</p:cxnSp>
      <p:sp>
        <p:nvSpPr>
          <p:cNvPr id="46" name="TextBox 45"/>
          <p:cNvSpPr txBox="1"/>
          <p:nvPr/>
        </p:nvSpPr>
        <p:spPr>
          <a:xfrm>
            <a:off x="4692969" y="2186398"/>
            <a:ext cx="11408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OTO2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57" name="Rectangle 8"/>
          <p:cNvSpPr>
            <a:spLocks noChangeArrowheads="1"/>
          </p:cNvSpPr>
          <p:nvPr/>
        </p:nvSpPr>
        <p:spPr bwMode="auto">
          <a:xfrm>
            <a:off x="5711528" y="3681518"/>
            <a:ext cx="909637" cy="561975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0000FF"/>
            </a:solidFill>
            <a:miter lim="800000"/>
            <a:headEnd/>
            <a:tailEnd/>
          </a:ln>
        </p:spPr>
        <p:txBody>
          <a:bodyPr lIns="0" tIns="0" rIns="0" bIns="0">
            <a:noAutofit/>
          </a:bodyPr>
          <a:lstStyle/>
          <a:p>
            <a:pPr algn="ctr"/>
            <a:r>
              <a:rPr lang="en-US" sz="1200" dirty="0">
                <a:cs typeface="Arial" charset="0"/>
              </a:rPr>
              <a:t>Product </a:t>
            </a:r>
            <a:r>
              <a:rPr lang="en-US" sz="1200" dirty="0" smtClean="0">
                <a:cs typeface="Arial" charset="0"/>
              </a:rPr>
              <a:t>4</a:t>
            </a:r>
            <a:endParaRPr lang="en-US" sz="1200" dirty="0">
              <a:cs typeface="Arial" charset="0"/>
            </a:endParaRPr>
          </a:p>
        </p:txBody>
      </p:sp>
      <p:cxnSp>
        <p:nvCxnSpPr>
          <p:cNvPr id="17" name="Straight Arrow Connector 16"/>
          <p:cNvCxnSpPr>
            <a:stCxn id="24587" idx="2"/>
            <a:endCxn id="57" idx="0"/>
          </p:cNvCxnSpPr>
          <p:nvPr/>
        </p:nvCxnSpPr>
        <p:spPr bwMode="auto">
          <a:xfrm>
            <a:off x="6166347" y="2788963"/>
            <a:ext cx="0" cy="892555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4690991" y="3227896"/>
            <a:ext cx="1492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FF0000"/>
                </a:solidFill>
              </a:rPr>
              <a:t>Downsell2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494396" y="3202923"/>
            <a:ext cx="1492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FF0000"/>
                </a:solidFill>
              </a:rPr>
              <a:t>Downsell3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62" name="Rectangle 8"/>
          <p:cNvSpPr>
            <a:spLocks noChangeArrowheads="1"/>
          </p:cNvSpPr>
          <p:nvPr/>
        </p:nvSpPr>
        <p:spPr bwMode="auto">
          <a:xfrm>
            <a:off x="7533008" y="3681518"/>
            <a:ext cx="909637" cy="561975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0000FF"/>
            </a:solidFill>
            <a:miter lim="800000"/>
            <a:headEnd/>
            <a:tailEnd/>
          </a:ln>
        </p:spPr>
        <p:txBody>
          <a:bodyPr lIns="0" tIns="0" rIns="0" bIns="0">
            <a:noAutofit/>
          </a:bodyPr>
          <a:lstStyle/>
          <a:p>
            <a:pPr algn="ctr"/>
            <a:r>
              <a:rPr lang="en-US" sz="1200" dirty="0">
                <a:cs typeface="Arial" charset="0"/>
              </a:rPr>
              <a:t>Product </a:t>
            </a:r>
            <a:r>
              <a:rPr lang="en-US" sz="1200" dirty="0" smtClean="0">
                <a:cs typeface="Arial" charset="0"/>
              </a:rPr>
              <a:t>6</a:t>
            </a:r>
            <a:endParaRPr lang="en-US" sz="1200" dirty="0">
              <a:cs typeface="Arial" charset="0"/>
            </a:endParaRPr>
          </a:p>
        </p:txBody>
      </p:sp>
      <p:cxnSp>
        <p:nvCxnSpPr>
          <p:cNvPr id="63" name="Straight Arrow Connector 62"/>
          <p:cNvCxnSpPr>
            <a:stCxn id="24592" idx="2"/>
            <a:endCxn id="62" idx="0"/>
          </p:cNvCxnSpPr>
          <p:nvPr/>
        </p:nvCxnSpPr>
        <p:spPr bwMode="auto">
          <a:xfrm>
            <a:off x="7987518" y="2808319"/>
            <a:ext cx="309" cy="873199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9" name="Rectangle 8"/>
          <p:cNvSpPr>
            <a:spLocks noChangeArrowheads="1"/>
          </p:cNvSpPr>
          <p:nvPr/>
        </p:nvSpPr>
        <p:spPr bwMode="auto">
          <a:xfrm>
            <a:off x="2028967" y="2234926"/>
            <a:ext cx="909637" cy="554037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0000FF"/>
            </a:solidFill>
            <a:miter lim="800000"/>
            <a:headEnd/>
            <a:tailEnd/>
          </a:ln>
        </p:spPr>
        <p:txBody>
          <a:bodyPr lIns="0" tIns="0" rIns="0" bIns="0">
            <a:noAutofit/>
          </a:bodyPr>
          <a:lstStyle/>
          <a:p>
            <a:pPr algn="ctr"/>
            <a:r>
              <a:rPr lang="en-US" sz="1100" dirty="0" smtClean="0">
                <a:cs typeface="Arial" charset="0"/>
              </a:rPr>
              <a:t>Squeeze Page</a:t>
            </a:r>
            <a:endParaRPr lang="en-US" sz="1100" dirty="0">
              <a:cs typeface="Arial" charset="0"/>
            </a:endParaRPr>
          </a:p>
        </p:txBody>
      </p:sp>
      <p:cxnSp>
        <p:nvCxnSpPr>
          <p:cNvPr id="43" name="Straight Arrow Connector 42"/>
          <p:cNvCxnSpPr>
            <a:stCxn id="79" idx="3"/>
            <a:endCxn id="24579" idx="1"/>
          </p:cNvCxnSpPr>
          <p:nvPr/>
        </p:nvCxnSpPr>
        <p:spPr bwMode="auto">
          <a:xfrm>
            <a:off x="2938604" y="2511945"/>
            <a:ext cx="876605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5" name="Line Callout 1 (Accent Bar) 94"/>
          <p:cNvSpPr/>
          <p:nvPr/>
        </p:nvSpPr>
        <p:spPr bwMode="auto">
          <a:xfrm>
            <a:off x="4852668" y="908487"/>
            <a:ext cx="630072" cy="913557"/>
          </a:xfrm>
          <a:prstGeom prst="accentCallout1">
            <a:avLst>
              <a:gd name="adj1" fmla="val 19501"/>
              <a:gd name="adj2" fmla="val 6795"/>
              <a:gd name="adj3" fmla="val 19390"/>
              <a:gd name="adj4" fmla="val -21082"/>
            </a:avLst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Remove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b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from </a:t>
            </a:r>
            <a:b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Prospect</a:t>
            </a:r>
            <a:b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To Buyers </a:t>
            </a:r>
            <a:b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List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9" name="Rectangle 3"/>
          <p:cNvSpPr>
            <a:spLocks noChangeArrowheads="1"/>
          </p:cNvSpPr>
          <p:nvPr/>
        </p:nvSpPr>
        <p:spPr bwMode="auto">
          <a:xfrm>
            <a:off x="2028967" y="1759310"/>
            <a:ext cx="909637" cy="169277"/>
          </a:xfrm>
          <a:prstGeom prst="rect">
            <a:avLst/>
          </a:prstGeom>
          <a:solidFill>
            <a:schemeClr val="bg1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100" dirty="0" err="1">
                <a:solidFill>
                  <a:srgbClr val="FF0000"/>
                </a:solidFill>
                <a:cs typeface="Arial" charset="0"/>
              </a:rPr>
              <a:t>Confirm_em</a:t>
            </a:r>
            <a:endParaRPr lang="en-US" sz="11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00" name="AutoShape 6"/>
          <p:cNvSpPr>
            <a:spLocks noChangeArrowheads="1"/>
          </p:cNvSpPr>
          <p:nvPr/>
        </p:nvSpPr>
        <p:spPr bwMode="auto">
          <a:xfrm>
            <a:off x="1990780" y="841200"/>
            <a:ext cx="987425" cy="363554"/>
          </a:xfrm>
          <a:prstGeom prst="can">
            <a:avLst>
              <a:gd name="adj" fmla="val 25000"/>
            </a:avLst>
          </a:prstGeom>
          <a:solidFill>
            <a:schemeClr val="bg1"/>
          </a:solidFill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lIns="0" tIns="0" rIns="0" bIns="0"/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Prospect List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01" name="Rectangle 3"/>
          <p:cNvSpPr>
            <a:spLocks noChangeArrowheads="1"/>
          </p:cNvSpPr>
          <p:nvPr/>
        </p:nvSpPr>
        <p:spPr bwMode="auto">
          <a:xfrm>
            <a:off x="2035497" y="484484"/>
            <a:ext cx="909637" cy="169277"/>
          </a:xfrm>
          <a:prstGeom prst="rect">
            <a:avLst/>
          </a:prstGeom>
          <a:solidFill>
            <a:schemeClr val="bg1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100" dirty="0" smtClean="0">
                <a:solidFill>
                  <a:srgbClr val="FF0000"/>
                </a:solidFill>
                <a:cs typeface="Arial" charset="0"/>
              </a:rPr>
              <a:t>Blasts</a:t>
            </a:r>
            <a:endParaRPr lang="en-US" sz="800" dirty="0">
              <a:solidFill>
                <a:srgbClr val="FF0000"/>
              </a:solidFill>
              <a:cs typeface="Arial" charset="0"/>
            </a:endParaRPr>
          </a:p>
        </p:txBody>
      </p:sp>
      <p:cxnSp>
        <p:nvCxnSpPr>
          <p:cNvPr id="102" name="AutoShape 21"/>
          <p:cNvCxnSpPr>
            <a:cxnSpLocks noChangeShapeType="1"/>
            <a:stCxn id="100" idx="1"/>
            <a:endCxn id="101" idx="2"/>
          </p:cNvCxnSpPr>
          <p:nvPr/>
        </p:nvCxnSpPr>
        <p:spPr bwMode="auto">
          <a:xfrm flipV="1">
            <a:off x="2484493" y="653761"/>
            <a:ext cx="5823" cy="187439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103" name="AutoShape 21"/>
          <p:cNvCxnSpPr>
            <a:cxnSpLocks noChangeShapeType="1"/>
            <a:stCxn id="99" idx="0"/>
            <a:endCxn id="100" idx="3"/>
          </p:cNvCxnSpPr>
          <p:nvPr/>
        </p:nvCxnSpPr>
        <p:spPr bwMode="auto">
          <a:xfrm flipV="1">
            <a:off x="2483786" y="1204754"/>
            <a:ext cx="707" cy="554556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104" name="AutoShape 21"/>
          <p:cNvCxnSpPr>
            <a:cxnSpLocks noChangeShapeType="1"/>
            <a:stCxn id="79" idx="0"/>
            <a:endCxn id="99" idx="2"/>
          </p:cNvCxnSpPr>
          <p:nvPr/>
        </p:nvCxnSpPr>
        <p:spPr bwMode="auto">
          <a:xfrm flipV="1">
            <a:off x="2483786" y="1928587"/>
            <a:ext cx="0" cy="306339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111" name="TextBox 110"/>
          <p:cNvSpPr txBox="1"/>
          <p:nvPr/>
        </p:nvSpPr>
        <p:spPr>
          <a:xfrm>
            <a:off x="6472875" y="2200966"/>
            <a:ext cx="11408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OTO3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12" name="Rectangle 8"/>
          <p:cNvSpPr>
            <a:spLocks noChangeArrowheads="1"/>
          </p:cNvSpPr>
          <p:nvPr/>
        </p:nvSpPr>
        <p:spPr bwMode="auto">
          <a:xfrm>
            <a:off x="3813690" y="3681518"/>
            <a:ext cx="909637" cy="561975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0000FF"/>
            </a:solidFill>
            <a:miter lim="800000"/>
            <a:headEnd/>
            <a:tailEnd/>
          </a:ln>
        </p:spPr>
        <p:txBody>
          <a:bodyPr lIns="0" tIns="0" rIns="0" bIns="0">
            <a:noAutofit/>
          </a:bodyPr>
          <a:lstStyle/>
          <a:p>
            <a:pPr algn="ctr"/>
            <a:r>
              <a:rPr lang="en-US" sz="1200" dirty="0">
                <a:cs typeface="Arial" charset="0"/>
              </a:rPr>
              <a:t>Product </a:t>
            </a:r>
            <a:r>
              <a:rPr lang="en-US" sz="1200" dirty="0" smtClean="0">
                <a:cs typeface="Arial" charset="0"/>
              </a:rPr>
              <a:t>2</a:t>
            </a:r>
            <a:endParaRPr lang="en-US" sz="1200" dirty="0">
              <a:cs typeface="Arial" charset="0"/>
            </a:endParaRPr>
          </a:p>
        </p:txBody>
      </p:sp>
      <p:cxnSp>
        <p:nvCxnSpPr>
          <p:cNvPr id="113" name="Straight Arrow Connector 112"/>
          <p:cNvCxnSpPr>
            <a:stCxn id="24579" idx="2"/>
            <a:endCxn id="112" idx="0"/>
          </p:cNvCxnSpPr>
          <p:nvPr/>
        </p:nvCxnSpPr>
        <p:spPr bwMode="auto">
          <a:xfrm flipH="1">
            <a:off x="4268509" y="2788963"/>
            <a:ext cx="1519" cy="892555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4" name="TextBox 113"/>
          <p:cNvSpPr txBox="1"/>
          <p:nvPr/>
        </p:nvSpPr>
        <p:spPr>
          <a:xfrm>
            <a:off x="2826415" y="3227896"/>
            <a:ext cx="1492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FF0000"/>
                </a:solidFill>
              </a:rPr>
              <a:t>Downsell1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20" name="AutoShape 20"/>
          <p:cNvSpPr>
            <a:spLocks noChangeArrowheads="1"/>
          </p:cNvSpPr>
          <p:nvPr/>
        </p:nvSpPr>
        <p:spPr bwMode="auto">
          <a:xfrm>
            <a:off x="3825918" y="841200"/>
            <a:ext cx="898525" cy="293608"/>
          </a:xfrm>
          <a:prstGeom prst="can">
            <a:avLst>
              <a:gd name="adj" fmla="val 25000"/>
            </a:avLst>
          </a:prstGeom>
          <a:solidFill>
            <a:schemeClr val="bg1"/>
          </a:solidFill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200" dirty="0" smtClean="0"/>
              <a:t>Buyer</a:t>
            </a:r>
            <a:endParaRPr lang="en-US" sz="1200" dirty="0"/>
          </a:p>
        </p:txBody>
      </p:sp>
      <p:cxnSp>
        <p:nvCxnSpPr>
          <p:cNvPr id="121" name="AutoShape 21"/>
          <p:cNvCxnSpPr>
            <a:cxnSpLocks noChangeShapeType="1"/>
            <a:stCxn id="24579" idx="0"/>
            <a:endCxn id="120" idx="3"/>
          </p:cNvCxnSpPr>
          <p:nvPr/>
        </p:nvCxnSpPr>
        <p:spPr bwMode="auto">
          <a:xfrm flipV="1">
            <a:off x="4270028" y="1134808"/>
            <a:ext cx="5153" cy="1100118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122" name="Rectangle 3"/>
          <p:cNvSpPr>
            <a:spLocks noChangeArrowheads="1"/>
          </p:cNvSpPr>
          <p:nvPr/>
        </p:nvSpPr>
        <p:spPr bwMode="auto">
          <a:xfrm>
            <a:off x="3815208" y="469095"/>
            <a:ext cx="909638" cy="184666"/>
          </a:xfrm>
          <a:prstGeom prst="rect">
            <a:avLst/>
          </a:prstGeom>
          <a:solidFill>
            <a:schemeClr val="bg1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200" dirty="0">
                <a:cs typeface="Arial" charset="0"/>
              </a:rPr>
              <a:t>AR </a:t>
            </a:r>
            <a:r>
              <a:rPr lang="en-US" sz="1200" dirty="0" smtClean="0">
                <a:cs typeface="Arial" charset="0"/>
              </a:rPr>
              <a:t>Series</a:t>
            </a:r>
            <a:endParaRPr lang="en-US" sz="900" dirty="0">
              <a:cs typeface="Arial" charset="0"/>
            </a:endParaRPr>
          </a:p>
        </p:txBody>
      </p:sp>
      <p:cxnSp>
        <p:nvCxnSpPr>
          <p:cNvPr id="123" name="AutoShape 21"/>
          <p:cNvCxnSpPr>
            <a:cxnSpLocks noChangeShapeType="1"/>
            <a:stCxn id="120" idx="1"/>
            <a:endCxn id="122" idx="2"/>
          </p:cNvCxnSpPr>
          <p:nvPr/>
        </p:nvCxnSpPr>
        <p:spPr bwMode="auto">
          <a:xfrm flipH="1" flipV="1">
            <a:off x="4270027" y="653761"/>
            <a:ext cx="5154" cy="187439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144" name="Rectangle 8"/>
          <p:cNvSpPr>
            <a:spLocks noChangeArrowheads="1"/>
          </p:cNvSpPr>
          <p:nvPr/>
        </p:nvSpPr>
        <p:spPr bwMode="auto">
          <a:xfrm>
            <a:off x="2028967" y="3277210"/>
            <a:ext cx="909637" cy="554037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0000FF"/>
            </a:solidFill>
            <a:miter lim="800000"/>
            <a:headEnd/>
            <a:tailEnd/>
          </a:ln>
        </p:spPr>
        <p:txBody>
          <a:bodyPr lIns="0" tIns="0" rIns="0" bIns="0">
            <a:noAutofit/>
          </a:bodyPr>
          <a:lstStyle/>
          <a:p>
            <a:pPr algn="ctr"/>
            <a:r>
              <a:rPr lang="en-US" sz="1100" dirty="0" smtClean="0">
                <a:cs typeface="Arial" charset="0"/>
              </a:rPr>
              <a:t>Exit Pop</a:t>
            </a:r>
            <a:endParaRPr lang="en-US" sz="1100" dirty="0">
              <a:cs typeface="Arial" charset="0"/>
            </a:endParaRPr>
          </a:p>
        </p:txBody>
      </p:sp>
      <p:cxnSp>
        <p:nvCxnSpPr>
          <p:cNvPr id="145" name="Straight Arrow Connector 144"/>
          <p:cNvCxnSpPr>
            <a:stCxn id="144" idx="3"/>
            <a:endCxn id="24579" idx="1"/>
          </p:cNvCxnSpPr>
          <p:nvPr/>
        </p:nvCxnSpPr>
        <p:spPr bwMode="auto">
          <a:xfrm flipV="1">
            <a:off x="2938604" y="2511945"/>
            <a:ext cx="876605" cy="1042284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7" name="Straight Arrow Connector 146"/>
          <p:cNvCxnSpPr>
            <a:stCxn id="79" idx="2"/>
            <a:endCxn id="144" idx="0"/>
          </p:cNvCxnSpPr>
          <p:nvPr/>
        </p:nvCxnSpPr>
        <p:spPr bwMode="auto">
          <a:xfrm>
            <a:off x="2483786" y="2788963"/>
            <a:ext cx="0" cy="488247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5" name="Rectangle 13"/>
          <p:cNvSpPr>
            <a:spLocks noChangeArrowheads="1"/>
          </p:cNvSpPr>
          <p:nvPr/>
        </p:nvSpPr>
        <p:spPr bwMode="auto">
          <a:xfrm>
            <a:off x="238534" y="3480167"/>
            <a:ext cx="1152525" cy="185738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6600CC"/>
            </a:solidFill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/>
            <a:r>
              <a:rPr lang="en-US" sz="1000" dirty="0">
                <a:cs typeface="Arial" charset="0"/>
              </a:rPr>
              <a:t>Traffic </a:t>
            </a:r>
            <a:r>
              <a:rPr lang="en-US" sz="1000" dirty="0" smtClean="0">
                <a:cs typeface="Arial" charset="0"/>
              </a:rPr>
              <a:t>6</a:t>
            </a:r>
            <a:endParaRPr lang="en-US" sz="1000" dirty="0">
              <a:cs typeface="Arial" charset="0"/>
            </a:endParaRPr>
          </a:p>
        </p:txBody>
      </p:sp>
      <p:sp>
        <p:nvSpPr>
          <p:cNvPr id="156" name="Rectangle 13"/>
          <p:cNvSpPr>
            <a:spLocks noChangeArrowheads="1"/>
          </p:cNvSpPr>
          <p:nvPr/>
        </p:nvSpPr>
        <p:spPr bwMode="auto">
          <a:xfrm>
            <a:off x="245985" y="3821754"/>
            <a:ext cx="1152525" cy="185738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6600CC"/>
            </a:solidFill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/>
            <a:r>
              <a:rPr lang="en-US" sz="1000" dirty="0">
                <a:cs typeface="Arial" charset="0"/>
              </a:rPr>
              <a:t>Traffic </a:t>
            </a:r>
            <a:r>
              <a:rPr lang="en-US" sz="1000" dirty="0" smtClean="0">
                <a:cs typeface="Arial" charset="0"/>
              </a:rPr>
              <a:t>7</a:t>
            </a:r>
            <a:endParaRPr lang="en-US" sz="1000" dirty="0">
              <a:cs typeface="Arial" charset="0"/>
            </a:endParaRPr>
          </a:p>
        </p:txBody>
      </p:sp>
      <p:cxnSp>
        <p:nvCxnSpPr>
          <p:cNvPr id="157" name="AutoShape 14"/>
          <p:cNvCxnSpPr>
            <a:cxnSpLocks noChangeShapeType="1"/>
            <a:stCxn id="155" idx="3"/>
            <a:endCxn id="79" idx="1"/>
          </p:cNvCxnSpPr>
          <p:nvPr/>
        </p:nvCxnSpPr>
        <p:spPr bwMode="auto">
          <a:xfrm flipV="1">
            <a:off x="1391059" y="2511945"/>
            <a:ext cx="637908" cy="1061091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</p:cxnSp>
      <p:cxnSp>
        <p:nvCxnSpPr>
          <p:cNvPr id="158" name="AutoShape 14"/>
          <p:cNvCxnSpPr>
            <a:cxnSpLocks noChangeShapeType="1"/>
            <a:stCxn id="156" idx="3"/>
            <a:endCxn id="79" idx="1"/>
          </p:cNvCxnSpPr>
          <p:nvPr/>
        </p:nvCxnSpPr>
        <p:spPr bwMode="auto">
          <a:xfrm flipV="1">
            <a:off x="1398510" y="2511945"/>
            <a:ext cx="630457" cy="1402678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</p:cxnSp>
      <p:cxnSp>
        <p:nvCxnSpPr>
          <p:cNvPr id="126" name="Straight Connector 125"/>
          <p:cNvCxnSpPr/>
          <p:nvPr/>
        </p:nvCxnSpPr>
        <p:spPr bwMode="auto">
          <a:xfrm>
            <a:off x="0" y="4581776"/>
            <a:ext cx="9151451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9" name="Rectangle 13"/>
          <p:cNvSpPr>
            <a:spLocks noChangeArrowheads="1"/>
          </p:cNvSpPr>
          <p:nvPr/>
        </p:nvSpPr>
        <p:spPr bwMode="auto">
          <a:xfrm>
            <a:off x="1302860" y="5222548"/>
            <a:ext cx="1152525" cy="185738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6600CC"/>
            </a:solidFill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/>
            <a:r>
              <a:rPr lang="en-US" sz="1200" dirty="0" smtClean="0">
                <a:cs typeface="Arial" charset="0"/>
              </a:rPr>
              <a:t>Affiliate / JV</a:t>
            </a:r>
            <a:endParaRPr lang="en-US" sz="1200" dirty="0">
              <a:cs typeface="Arial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238534" y="4112055"/>
            <a:ext cx="2208406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Cold Traffic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238534" y="4659777"/>
            <a:ext cx="220840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Warm / JV </a:t>
            </a:r>
            <a:r>
              <a:rPr lang="en-US" dirty="0" smtClean="0"/>
              <a:t>Traffic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4555741" y="2696631"/>
            <a:ext cx="471629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$17</a:t>
            </a:r>
            <a:endParaRPr lang="en-US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4555741" y="4135635"/>
            <a:ext cx="471629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$1</a:t>
            </a:r>
            <a:endParaRPr lang="en-US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6427722" y="2696631"/>
            <a:ext cx="471629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$47</a:t>
            </a:r>
            <a:endParaRPr lang="en-US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6427722" y="4135635"/>
            <a:ext cx="471629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$27</a:t>
            </a:r>
            <a:endParaRPr lang="en-US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8350491" y="2696631"/>
            <a:ext cx="530890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$197</a:t>
            </a:r>
            <a:endParaRPr lang="en-US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350491" y="4135635"/>
            <a:ext cx="471629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$27</a:t>
            </a:r>
            <a:endParaRPr lang="en-US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4268509" y="5029109"/>
            <a:ext cx="4325926" cy="904426"/>
          </a:xfrm>
          <a:prstGeom prst="wedgeRoundRectCallout">
            <a:avLst>
              <a:gd name="adj1" fmla="val -7795"/>
              <a:gd name="adj2" fmla="val -12458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Products 2, 4 and 6 can actually be the same product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b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(same price) since prospects won’t see it until they say no or </a:t>
            </a:r>
            <a:b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you can beef them up to keep the value higher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55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0800000">
            <a:off x="2077770" y="1135644"/>
            <a:ext cx="4732700" cy="4576527"/>
          </a:xfrm>
          <a:prstGeom prst="triangl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Isosceles Triangle 45"/>
          <p:cNvSpPr/>
          <p:nvPr/>
        </p:nvSpPr>
        <p:spPr>
          <a:xfrm rot="10800000">
            <a:off x="3357087" y="3473288"/>
            <a:ext cx="2172079" cy="2142879"/>
          </a:xfrm>
          <a:prstGeom prst="triangl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007621" y="4206135"/>
            <a:ext cx="851495" cy="23086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$</a:t>
            </a:r>
            <a:r>
              <a:rPr lang="en-US" sz="1400" dirty="0" smtClean="0"/>
              <a:t>10k</a:t>
            </a:r>
            <a:endParaRPr lang="en-US" sz="1400" dirty="0"/>
          </a:p>
        </p:txBody>
      </p:sp>
      <p:sp>
        <p:nvSpPr>
          <p:cNvPr id="6" name="Rounded Rectangle 5"/>
          <p:cNvSpPr/>
          <p:nvPr/>
        </p:nvSpPr>
        <p:spPr>
          <a:xfrm>
            <a:off x="3938539" y="3644763"/>
            <a:ext cx="989657" cy="240503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$3999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938539" y="2459020"/>
            <a:ext cx="989657" cy="27964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$</a:t>
            </a:r>
            <a:r>
              <a:rPr lang="en-US" sz="1400" dirty="0" smtClean="0"/>
              <a:t>97</a:t>
            </a:r>
            <a:endParaRPr lang="en-US" sz="1400" dirty="0"/>
          </a:p>
        </p:txBody>
      </p:sp>
      <p:sp>
        <p:nvSpPr>
          <p:cNvPr id="9" name="Rounded Rectangle 8"/>
          <p:cNvSpPr/>
          <p:nvPr/>
        </p:nvSpPr>
        <p:spPr>
          <a:xfrm>
            <a:off x="3929556" y="1825807"/>
            <a:ext cx="1007623" cy="31234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$27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938539" y="3059537"/>
            <a:ext cx="989657" cy="26435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$997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883088" y="4639332"/>
            <a:ext cx="111442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569612" y="4032071"/>
            <a:ext cx="170629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4155541" y="4785025"/>
            <a:ext cx="536418" cy="230863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$25k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561989" y="1220146"/>
            <a:ext cx="1007623" cy="28479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Free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3924052" y="1228558"/>
            <a:ext cx="1007623" cy="2763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$17</a:t>
            </a:r>
          </a:p>
        </p:txBody>
      </p:sp>
      <p:cxnSp>
        <p:nvCxnSpPr>
          <p:cNvPr id="23" name="Straight Connector 22"/>
          <p:cNvCxnSpPr>
            <a:stCxn id="4" idx="5"/>
            <a:endCxn id="4" idx="1"/>
          </p:cNvCxnSpPr>
          <p:nvPr/>
        </p:nvCxnSpPr>
        <p:spPr>
          <a:xfrm>
            <a:off x="3260945" y="3423908"/>
            <a:ext cx="236635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967273" y="2817550"/>
            <a:ext cx="2974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617582" y="2210289"/>
            <a:ext cx="368363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306935" y="1603028"/>
            <a:ext cx="427267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Rectangular Callout 34"/>
          <p:cNvSpPr/>
          <p:nvPr/>
        </p:nvSpPr>
        <p:spPr>
          <a:xfrm>
            <a:off x="5515588" y="4332462"/>
            <a:ext cx="1770518" cy="555438"/>
          </a:xfrm>
          <a:prstGeom prst="wedgeRectCallout">
            <a:avLst>
              <a:gd name="adj1" fmla="val -98572"/>
              <a:gd name="adj2" fmla="val 55912"/>
            </a:avLst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25" u="sng" dirty="0"/>
              <a:t>VIP Days (Annual</a:t>
            </a:r>
            <a:r>
              <a:rPr lang="en-US" sz="825" u="sng" dirty="0" smtClean="0"/>
              <a:t>)</a:t>
            </a:r>
            <a:endParaRPr lang="en-US" sz="825" b="1" dirty="0">
              <a:solidFill>
                <a:srgbClr val="FF0000"/>
              </a:solidFill>
            </a:endParaRPr>
          </a:p>
        </p:txBody>
      </p:sp>
      <p:sp>
        <p:nvSpPr>
          <p:cNvPr id="36" name="Rectangular Callout 35"/>
          <p:cNvSpPr/>
          <p:nvPr/>
        </p:nvSpPr>
        <p:spPr>
          <a:xfrm>
            <a:off x="1572991" y="3971564"/>
            <a:ext cx="1770518" cy="555438"/>
          </a:xfrm>
          <a:prstGeom prst="wedgeRectCallout">
            <a:avLst>
              <a:gd name="adj1" fmla="val 92799"/>
              <a:gd name="adj2" fmla="val 11902"/>
            </a:avLst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25" u="sng" dirty="0"/>
              <a:t>Mastermind (Annual</a:t>
            </a:r>
            <a:r>
              <a:rPr lang="en-US" sz="825" u="sng" dirty="0" smtClean="0"/>
              <a:t>)</a:t>
            </a:r>
            <a:endParaRPr lang="en-US" sz="825" dirty="0"/>
          </a:p>
        </p:txBody>
      </p:sp>
      <p:sp>
        <p:nvSpPr>
          <p:cNvPr id="37" name="Rectangular Callout 36"/>
          <p:cNvSpPr/>
          <p:nvPr/>
        </p:nvSpPr>
        <p:spPr>
          <a:xfrm>
            <a:off x="5515588" y="3495833"/>
            <a:ext cx="1770518" cy="555438"/>
          </a:xfrm>
          <a:prstGeom prst="wedgeRectCallout">
            <a:avLst>
              <a:gd name="adj1" fmla="val -94355"/>
              <a:gd name="adj2" fmla="val 13126"/>
            </a:avLst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25" u="sng" dirty="0" smtClean="0"/>
              <a:t>Annual special group</a:t>
            </a:r>
            <a:endParaRPr lang="en-US" sz="825" b="1" dirty="0">
              <a:solidFill>
                <a:srgbClr val="FF0000"/>
              </a:solidFill>
            </a:endParaRPr>
          </a:p>
        </p:txBody>
      </p:sp>
      <p:sp>
        <p:nvSpPr>
          <p:cNvPr id="38" name="Rectangular Callout 37"/>
          <p:cNvSpPr/>
          <p:nvPr/>
        </p:nvSpPr>
        <p:spPr>
          <a:xfrm>
            <a:off x="5780395" y="2659206"/>
            <a:ext cx="1770518" cy="555438"/>
          </a:xfrm>
          <a:prstGeom prst="wedgeRectCallout">
            <a:avLst>
              <a:gd name="adj1" fmla="val -102793"/>
              <a:gd name="adj2" fmla="val 55912"/>
            </a:avLst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25" u="sng" dirty="0" smtClean="0"/>
              <a:t>Annual high ticket / continuity or not</a:t>
            </a:r>
            <a:endParaRPr lang="en-US" sz="825" dirty="0"/>
          </a:p>
        </p:txBody>
      </p:sp>
      <p:sp>
        <p:nvSpPr>
          <p:cNvPr id="40" name="Rectangular Callout 39"/>
          <p:cNvSpPr/>
          <p:nvPr/>
        </p:nvSpPr>
        <p:spPr>
          <a:xfrm>
            <a:off x="1572991" y="2971933"/>
            <a:ext cx="1770518" cy="540246"/>
          </a:xfrm>
          <a:prstGeom prst="wedgeRectCallout">
            <a:avLst>
              <a:gd name="adj1" fmla="val 94332"/>
              <a:gd name="adj2" fmla="val -115235"/>
            </a:avLst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25" u="sng" dirty="0" smtClean="0"/>
              <a:t>Upgraded continuity</a:t>
            </a:r>
            <a:endParaRPr lang="en-US" sz="825" dirty="0"/>
          </a:p>
        </p:txBody>
      </p:sp>
      <p:sp>
        <p:nvSpPr>
          <p:cNvPr id="41" name="Rectangular Callout 40"/>
          <p:cNvSpPr/>
          <p:nvPr/>
        </p:nvSpPr>
        <p:spPr>
          <a:xfrm>
            <a:off x="6018430" y="1822579"/>
            <a:ext cx="1770518" cy="555438"/>
          </a:xfrm>
          <a:prstGeom prst="wedgeRectCallout">
            <a:avLst>
              <a:gd name="adj1" fmla="val -117364"/>
              <a:gd name="adj2" fmla="val -1545"/>
            </a:avLst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25" u="sng" dirty="0" smtClean="0"/>
              <a:t>Continuity</a:t>
            </a:r>
            <a:endParaRPr lang="en-US" sz="825" dirty="0"/>
          </a:p>
        </p:txBody>
      </p:sp>
      <p:sp>
        <p:nvSpPr>
          <p:cNvPr id="42" name="Rounded Rectangle 41"/>
          <p:cNvSpPr/>
          <p:nvPr/>
        </p:nvSpPr>
        <p:spPr>
          <a:xfrm>
            <a:off x="5284699" y="1228558"/>
            <a:ext cx="1007623" cy="2763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$497</a:t>
            </a:r>
          </a:p>
        </p:txBody>
      </p:sp>
      <p:sp>
        <p:nvSpPr>
          <p:cNvPr id="43" name="Rectangular Callout 42"/>
          <p:cNvSpPr/>
          <p:nvPr/>
        </p:nvSpPr>
        <p:spPr>
          <a:xfrm>
            <a:off x="6769727" y="985952"/>
            <a:ext cx="1770518" cy="555438"/>
          </a:xfrm>
          <a:prstGeom prst="wedgeRectCallout">
            <a:avLst>
              <a:gd name="adj1" fmla="val -95887"/>
              <a:gd name="adj2" fmla="val 35130"/>
            </a:avLst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25" u="sng" dirty="0" smtClean="0"/>
              <a:t>High ticket lead generator</a:t>
            </a:r>
            <a:endParaRPr lang="en-US" sz="825" dirty="0"/>
          </a:p>
        </p:txBody>
      </p:sp>
      <p:sp>
        <p:nvSpPr>
          <p:cNvPr id="44" name="Rectangular Callout 43"/>
          <p:cNvSpPr/>
          <p:nvPr/>
        </p:nvSpPr>
        <p:spPr>
          <a:xfrm>
            <a:off x="847064" y="1972301"/>
            <a:ext cx="1770518" cy="555438"/>
          </a:xfrm>
          <a:prstGeom prst="wedgeRectCallout">
            <a:avLst>
              <a:gd name="adj1" fmla="val 136518"/>
              <a:gd name="adj2" fmla="val -144574"/>
            </a:avLst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25" u="sng" dirty="0"/>
              <a:t>Lead Generation </a:t>
            </a:r>
            <a:r>
              <a:rPr lang="en-US" sz="825" dirty="0"/>
              <a:t>- Product sales and low-cost leads</a:t>
            </a:r>
          </a:p>
          <a:p>
            <a:pPr algn="ctr"/>
            <a:endParaRPr lang="en-US" sz="825" dirty="0"/>
          </a:p>
        </p:txBody>
      </p:sp>
      <p:sp>
        <p:nvSpPr>
          <p:cNvPr id="45" name="Rectangular Callout 44"/>
          <p:cNvSpPr/>
          <p:nvPr/>
        </p:nvSpPr>
        <p:spPr>
          <a:xfrm>
            <a:off x="307252" y="972670"/>
            <a:ext cx="1770518" cy="555438"/>
          </a:xfrm>
          <a:prstGeom prst="wedgeRectCallout">
            <a:avLst>
              <a:gd name="adj1" fmla="val 91265"/>
              <a:gd name="adj2" fmla="val 20460"/>
            </a:avLst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25" u="sng" dirty="0"/>
              <a:t>Lead Generation </a:t>
            </a:r>
            <a:r>
              <a:rPr lang="en-US" sz="825" dirty="0"/>
              <a:t>– List Building and cold traffic list capture opportunities</a:t>
            </a:r>
          </a:p>
          <a:p>
            <a:pPr algn="ctr"/>
            <a:endParaRPr lang="en-US" sz="825" dirty="0"/>
          </a:p>
        </p:txBody>
      </p:sp>
      <p:sp>
        <p:nvSpPr>
          <p:cNvPr id="13" name="Oval 12"/>
          <p:cNvSpPr/>
          <p:nvPr/>
        </p:nvSpPr>
        <p:spPr>
          <a:xfrm>
            <a:off x="4692702" y="1140751"/>
            <a:ext cx="462675" cy="2135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75" b="1" dirty="0">
                <a:solidFill>
                  <a:srgbClr val="FF0000"/>
                </a:solidFill>
                <a:latin typeface="Arial Narrow" panose="020B0606020202030204" pitchFamily="34" charset="0"/>
              </a:rPr>
              <a:t>100%</a:t>
            </a:r>
            <a:endParaRPr lang="en-US" sz="675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6095879" y="1121699"/>
            <a:ext cx="462675" cy="2135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75" b="1" dirty="0">
                <a:solidFill>
                  <a:srgbClr val="FF0000"/>
                </a:solidFill>
                <a:latin typeface="Arial Narrow" panose="020B0606020202030204" pitchFamily="34" charset="0"/>
              </a:rPr>
              <a:t>5</a:t>
            </a:r>
            <a:r>
              <a:rPr lang="en-US" sz="675" b="1" dirty="0">
                <a:solidFill>
                  <a:srgbClr val="FF0000"/>
                </a:solidFill>
                <a:latin typeface="Arial Narrow" panose="020B0606020202030204" pitchFamily="34" charset="0"/>
              </a:rPr>
              <a:t>0%</a:t>
            </a:r>
            <a:endParaRPr lang="en-US" sz="675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4691546" y="1724911"/>
            <a:ext cx="462675" cy="2135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75" b="1" dirty="0">
                <a:solidFill>
                  <a:srgbClr val="FF0000"/>
                </a:solidFill>
                <a:latin typeface="Arial Narrow" panose="020B0606020202030204" pitchFamily="34" charset="0"/>
              </a:rPr>
              <a:t>5</a:t>
            </a:r>
            <a:r>
              <a:rPr lang="en-US" sz="675" b="1" dirty="0">
                <a:solidFill>
                  <a:srgbClr val="FF0000"/>
                </a:solidFill>
                <a:latin typeface="Arial Narrow" panose="020B0606020202030204" pitchFamily="34" charset="0"/>
              </a:rPr>
              <a:t>0%</a:t>
            </a:r>
            <a:endParaRPr lang="en-US" sz="675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4691546" y="2357122"/>
            <a:ext cx="462675" cy="2135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75" b="1" dirty="0">
                <a:solidFill>
                  <a:srgbClr val="FF0000"/>
                </a:solidFill>
                <a:latin typeface="Arial Narrow" panose="020B0606020202030204" pitchFamily="34" charset="0"/>
              </a:rPr>
              <a:t>50%</a:t>
            </a:r>
            <a:endParaRPr lang="en-US" sz="675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4691546" y="2945791"/>
            <a:ext cx="462675" cy="2135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75" b="1" dirty="0">
                <a:solidFill>
                  <a:srgbClr val="FF0000"/>
                </a:solidFill>
                <a:latin typeface="Arial Narrow" panose="020B0606020202030204" pitchFamily="34" charset="0"/>
              </a:rPr>
              <a:t>25%</a:t>
            </a:r>
            <a:endParaRPr lang="en-US" sz="675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4698605" y="3555724"/>
            <a:ext cx="462675" cy="2135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75" b="1" dirty="0">
                <a:solidFill>
                  <a:srgbClr val="FF0000"/>
                </a:solidFill>
                <a:latin typeface="Arial Narrow" panose="020B0606020202030204" pitchFamily="34" charset="0"/>
              </a:rPr>
              <a:t>20%</a:t>
            </a:r>
            <a:endParaRPr lang="en-US" sz="675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4691546" y="4104311"/>
            <a:ext cx="462675" cy="2135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75" b="1" dirty="0">
                <a:solidFill>
                  <a:srgbClr val="FF0000"/>
                </a:solidFill>
                <a:latin typeface="Arial Narrow" panose="020B0606020202030204" pitchFamily="34" charset="0"/>
              </a:rPr>
              <a:t>15%</a:t>
            </a:r>
            <a:endParaRPr lang="en-US" sz="675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4689641" y="4678251"/>
            <a:ext cx="462675" cy="2135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75" b="1" dirty="0">
                <a:solidFill>
                  <a:srgbClr val="FF0000"/>
                </a:solidFill>
                <a:latin typeface="Arial Narrow" panose="020B0606020202030204" pitchFamily="34" charset="0"/>
              </a:rPr>
              <a:t>10%</a:t>
            </a:r>
            <a:endParaRPr lang="en-US" sz="675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13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13487</TotalTime>
  <Words>178</Words>
  <Application>Microsoft Office PowerPoint</Application>
  <PresentationFormat>On-screen Show (4:3)</PresentationFormat>
  <Paragraphs>71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Arial Narrow</vt:lpstr>
      <vt:lpstr>Default Design</vt:lpstr>
      <vt:lpstr>NAMS Insider Funnel Templates</vt:lpstr>
      <vt:lpstr>Funnels: Lead Gen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Dawn Goldberg</dc:creator>
  <cp:lastModifiedBy>David Perdew</cp:lastModifiedBy>
  <cp:revision>554</cp:revision>
  <dcterms:created xsi:type="dcterms:W3CDTF">2008-11-19T12:55:28Z</dcterms:created>
  <dcterms:modified xsi:type="dcterms:W3CDTF">2014-03-03T22:20:12Z</dcterms:modified>
</cp:coreProperties>
</file>